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58" r:id="rId4"/>
    <p:sldId id="259" r:id="rId5"/>
    <p:sldId id="260" r:id="rId6"/>
    <p:sldId id="263" r:id="rId7"/>
    <p:sldId id="262" r:id="rId8"/>
    <p:sldId id="261"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78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6/29/2023</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89139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36362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6/29/2023</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1814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6/29/2023</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95304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6/29/2023</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53461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6/29/2023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62817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6/29/2023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12175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6/29/2023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46508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6/29/2023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39196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6/29/2023</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47824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6/29/2023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49887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lIns="109728" tIns="109728" rIns="109728" bIns="91440" anchor="b"/>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lIns="109728" tIns="109728" rIns="109728" bIns="91440"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lIns="109728" tIns="109728" rIns="109728" bIns="91440" anchor="ctr"/>
          <a:lstStyle>
            <a:lvl1pPr algn="r">
              <a:defRPr sz="800" spc="50">
                <a:solidFill>
                  <a:schemeClr val="tx1">
                    <a:lumMod val="75000"/>
                    <a:lumOff val="25000"/>
                  </a:schemeClr>
                </a:solidFill>
              </a:defRPr>
            </a:lvl1pPr>
          </a:lstStyle>
          <a:p>
            <a:fld id="{ED291B17-9318-49DB-B28B-6E5994AE9581}" type="datetime1">
              <a:rPr lang="en-US" smtClean="0"/>
              <a:t>6/29/2023</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lIns="109728" tIns="109728" rIns="109728" bIns="91440" anchor="ctr"/>
          <a:lstStyle>
            <a:lvl1pPr algn="l">
              <a:defRPr sz="800" cap="none" spc="5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lIns="109728" tIns="109728" rIns="109728" bIns="91440" anchor="ctr"/>
          <a:lstStyle>
            <a:lvl1pPr algn="r">
              <a:defRPr sz="8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6676183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sldNum="0" hdr="0" ftr="0" dt="0"/>
  <p:txStyles>
    <p:titleStyle>
      <a:lvl1pPr algn="l" defTabSz="457200" rtl="0" eaLnBrk="1" latinLnBrk="0" hangingPunct="1">
        <a:lnSpc>
          <a:spcPct val="90000"/>
        </a:lnSpc>
        <a:spcBef>
          <a:spcPct val="0"/>
        </a:spcBef>
        <a:buNone/>
        <a:defRPr sz="2700" b="0" kern="1200" cap="none" spc="200">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600" kern="1200" spc="120">
          <a:solidFill>
            <a:schemeClr val="tx1">
              <a:lumMod val="75000"/>
              <a:lumOff val="25000"/>
            </a:schemeClr>
          </a:solidFill>
          <a:latin typeface="+mn-lt"/>
          <a:ea typeface="+mn-ea"/>
          <a:cs typeface="+mn-cs"/>
        </a:defRPr>
      </a:lvl1pPr>
      <a:lvl2pPr marL="630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400" kern="1200" spc="120">
          <a:solidFill>
            <a:schemeClr val="tx1">
              <a:lumMod val="75000"/>
              <a:lumOff val="25000"/>
            </a:schemeClr>
          </a:solidFill>
          <a:latin typeface="+mn-lt"/>
          <a:ea typeface="+mn-ea"/>
          <a:cs typeface="+mn-cs"/>
        </a:defRPr>
      </a:lvl2pPr>
      <a:lvl3pPr marL="900000" indent="-270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200" kern="1200" spc="120">
          <a:solidFill>
            <a:schemeClr val="tx1">
              <a:lumMod val="75000"/>
              <a:lumOff val="25000"/>
            </a:schemeClr>
          </a:solidFill>
          <a:latin typeface="+mn-lt"/>
          <a:ea typeface="+mn-ea"/>
          <a:cs typeface="+mn-cs"/>
        </a:defRPr>
      </a:lvl3pPr>
      <a:lvl4pPr marL="1242000" indent="-234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100" kern="1200" spc="120">
          <a:solidFill>
            <a:schemeClr val="tx1">
              <a:lumMod val="75000"/>
              <a:lumOff val="25000"/>
            </a:schemeClr>
          </a:solidFill>
          <a:latin typeface="+mn-lt"/>
          <a:ea typeface="+mn-ea"/>
          <a:cs typeface="+mn-cs"/>
        </a:defRPr>
      </a:lvl4pPr>
      <a:lvl5pPr marL="1602000" indent="-234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100" kern="1200" spc="12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B695AA2-4B70-477F-AF90-536B720A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holding a globe">
            <a:extLst>
              <a:ext uri="{FF2B5EF4-FFF2-40B4-BE49-F238E27FC236}">
                <a16:creationId xmlns:a16="http://schemas.microsoft.com/office/drawing/2014/main" id="{F5720E1A-555C-B636-A6FD-4B8BC2D79323}"/>
              </a:ext>
            </a:extLst>
          </p:cNvPr>
          <p:cNvPicPr>
            <a:picLocks noChangeAspect="1"/>
          </p:cNvPicPr>
          <p:nvPr/>
        </p:nvPicPr>
        <p:blipFill rotWithShape="1">
          <a:blip r:embed="rId2">
            <a:alphaModFix amt="40000"/>
          </a:blip>
          <a:srcRect b="5462"/>
          <a:stretch/>
        </p:blipFill>
        <p:spPr>
          <a:xfrm>
            <a:off x="20" y="10"/>
            <a:ext cx="12191980" cy="6857990"/>
          </a:xfrm>
          <a:prstGeom prst="rect">
            <a:avLst/>
          </a:prstGeom>
        </p:spPr>
      </p:pic>
      <p:sp>
        <p:nvSpPr>
          <p:cNvPr id="2" name="Title 1">
            <a:extLst>
              <a:ext uri="{FF2B5EF4-FFF2-40B4-BE49-F238E27FC236}">
                <a16:creationId xmlns:a16="http://schemas.microsoft.com/office/drawing/2014/main" id="{B4CDBEF3-3B6D-81A8-8969-AA3A67D7F8EC}"/>
              </a:ext>
            </a:extLst>
          </p:cNvPr>
          <p:cNvSpPr>
            <a:spLocks noGrp="1"/>
          </p:cNvSpPr>
          <p:nvPr>
            <p:ph type="ctrTitle"/>
          </p:nvPr>
        </p:nvSpPr>
        <p:spPr>
          <a:xfrm>
            <a:off x="983235" y="2354607"/>
            <a:ext cx="10225530" cy="1475013"/>
          </a:xfrm>
        </p:spPr>
        <p:txBody>
          <a:bodyPr>
            <a:normAutofit/>
          </a:bodyPr>
          <a:lstStyle/>
          <a:p>
            <a:pPr algn="ctr"/>
            <a:r>
              <a:rPr lang="en-IN" sz="4000" dirty="0">
                <a:solidFill>
                  <a:schemeClr val="tx1"/>
                </a:solidFill>
                <a:latin typeface="Lucida Calligraphy" panose="03010101010101010101" pitchFamily="66" charset="0"/>
              </a:rPr>
              <a:t>  Roadmap for the year 2022 -23</a:t>
            </a:r>
            <a:br>
              <a:rPr lang="en-IN" sz="4000" dirty="0">
                <a:solidFill>
                  <a:schemeClr val="tx1"/>
                </a:solidFill>
                <a:latin typeface="Lucida Calligraphy" panose="03010101010101010101" pitchFamily="66" charset="0"/>
              </a:rPr>
            </a:br>
            <a:r>
              <a:rPr lang="en-IN" sz="4000" dirty="0">
                <a:solidFill>
                  <a:schemeClr val="tx1"/>
                </a:solidFill>
                <a:latin typeface="Lucida Calligraphy" panose="03010101010101010101" pitchFamily="66" charset="0"/>
              </a:rPr>
              <a:t>Rotary Club , Hubli  </a:t>
            </a:r>
          </a:p>
        </p:txBody>
      </p:sp>
      <p:sp>
        <p:nvSpPr>
          <p:cNvPr id="3" name="Subtitle 2">
            <a:extLst>
              <a:ext uri="{FF2B5EF4-FFF2-40B4-BE49-F238E27FC236}">
                <a16:creationId xmlns:a16="http://schemas.microsoft.com/office/drawing/2014/main" id="{A96C5202-CBB6-8801-0EB7-F1E4A2CED68E}"/>
              </a:ext>
            </a:extLst>
          </p:cNvPr>
          <p:cNvSpPr>
            <a:spLocks noGrp="1"/>
          </p:cNvSpPr>
          <p:nvPr>
            <p:ph type="subTitle" idx="1"/>
          </p:nvPr>
        </p:nvSpPr>
        <p:spPr>
          <a:xfrm>
            <a:off x="369964" y="4922984"/>
            <a:ext cx="12328635" cy="3224285"/>
          </a:xfrm>
        </p:spPr>
        <p:txBody>
          <a:bodyPr>
            <a:noAutofit/>
          </a:bodyPr>
          <a:lstStyle/>
          <a:p>
            <a:r>
              <a:rPr lang="en-IN" sz="2800" dirty="0" err="1">
                <a:solidFill>
                  <a:schemeClr val="tx1"/>
                </a:solidFill>
                <a:latin typeface="Lucida Calligraphy" panose="03010101010101010101" pitchFamily="66" charset="0"/>
              </a:rPr>
              <a:t>Arrvvind</a:t>
            </a:r>
            <a:r>
              <a:rPr lang="en-IN" sz="2800" dirty="0">
                <a:solidFill>
                  <a:schemeClr val="tx1"/>
                </a:solidFill>
                <a:latin typeface="Lucida Calligraphy" panose="03010101010101010101" pitchFamily="66" charset="0"/>
              </a:rPr>
              <a:t> </a:t>
            </a:r>
            <a:r>
              <a:rPr lang="en-IN" sz="2800" dirty="0" err="1">
                <a:solidFill>
                  <a:schemeClr val="tx1"/>
                </a:solidFill>
                <a:latin typeface="Lucida Calligraphy" panose="03010101010101010101" pitchFamily="66" charset="0"/>
              </a:rPr>
              <a:t>Kubsad</a:t>
            </a:r>
            <a:r>
              <a:rPr lang="en-IN" sz="2800" dirty="0">
                <a:solidFill>
                  <a:schemeClr val="tx1"/>
                </a:solidFill>
                <a:latin typeface="Lucida Calligraphy" panose="03010101010101010101" pitchFamily="66" charset="0"/>
              </a:rPr>
              <a:t>                     Vasant </a:t>
            </a:r>
            <a:r>
              <a:rPr lang="en-IN" sz="2800" dirty="0" err="1">
                <a:solidFill>
                  <a:schemeClr val="tx1"/>
                </a:solidFill>
                <a:latin typeface="Lucida Calligraphy" panose="03010101010101010101" pitchFamily="66" charset="0"/>
              </a:rPr>
              <a:t>bhasme</a:t>
            </a:r>
            <a:r>
              <a:rPr lang="en-IN" sz="2800" dirty="0">
                <a:solidFill>
                  <a:schemeClr val="tx1"/>
                </a:solidFill>
                <a:latin typeface="Lucida Calligraphy" panose="03010101010101010101" pitchFamily="66" charset="0"/>
              </a:rPr>
              <a:t>                      President                                      Secretary </a:t>
            </a:r>
          </a:p>
        </p:txBody>
      </p:sp>
      <p:pic>
        <p:nvPicPr>
          <p:cNvPr id="6" name="Picture 5" descr="A picture containing circle, logo, symbol, graphics&#10;&#10;Description automatically generated">
            <a:extLst>
              <a:ext uri="{FF2B5EF4-FFF2-40B4-BE49-F238E27FC236}">
                <a16:creationId xmlns:a16="http://schemas.microsoft.com/office/drawing/2014/main" id="{6D2FEB44-B1AE-CAEE-39FB-5FA551E622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7190" y="336332"/>
            <a:ext cx="1917620" cy="1917620"/>
          </a:xfrm>
          <a:prstGeom prst="rect">
            <a:avLst/>
          </a:prstGeom>
        </p:spPr>
      </p:pic>
    </p:spTree>
    <p:extLst>
      <p:ext uri="{BB962C8B-B14F-4D97-AF65-F5344CB8AC3E}">
        <p14:creationId xmlns:p14="http://schemas.microsoft.com/office/powerpoint/2010/main" val="103106769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35" name="Rectangle 34">
            <a:extLst>
              <a:ext uri="{FF2B5EF4-FFF2-40B4-BE49-F238E27FC236}">
                <a16:creationId xmlns:a16="http://schemas.microsoft.com/office/drawing/2014/main" id="{6B695AA2-4B70-477F-AF90-536B720A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People holding hands">
            <a:extLst>
              <a:ext uri="{FF2B5EF4-FFF2-40B4-BE49-F238E27FC236}">
                <a16:creationId xmlns:a16="http://schemas.microsoft.com/office/drawing/2014/main" id="{853BCB19-AD07-DDD3-E0F6-336B7ABE9299}"/>
              </a:ext>
            </a:extLst>
          </p:cNvPr>
          <p:cNvPicPr>
            <a:picLocks noChangeAspect="1"/>
          </p:cNvPicPr>
          <p:nvPr/>
        </p:nvPicPr>
        <p:blipFill rotWithShape="1">
          <a:blip r:embed="rId2">
            <a:alphaModFix amt="40000"/>
          </a:blip>
          <a:srcRect t="13883" b="1848"/>
          <a:stretch/>
        </p:blipFill>
        <p:spPr>
          <a:xfrm>
            <a:off x="20" y="10"/>
            <a:ext cx="12191980" cy="6857990"/>
          </a:xfrm>
          <a:prstGeom prst="rect">
            <a:avLst/>
          </a:prstGeom>
        </p:spPr>
      </p:pic>
      <p:sp>
        <p:nvSpPr>
          <p:cNvPr id="21" name="Title 20">
            <a:extLst>
              <a:ext uri="{FF2B5EF4-FFF2-40B4-BE49-F238E27FC236}">
                <a16:creationId xmlns:a16="http://schemas.microsoft.com/office/drawing/2014/main" id="{AA46BF03-84D7-34CE-CC5E-CFF0BCE5F9F8}"/>
              </a:ext>
            </a:extLst>
          </p:cNvPr>
          <p:cNvSpPr>
            <a:spLocks noGrp="1"/>
          </p:cNvSpPr>
          <p:nvPr>
            <p:ph type="title"/>
          </p:nvPr>
        </p:nvSpPr>
        <p:spPr>
          <a:xfrm>
            <a:off x="1620805" y="4862524"/>
            <a:ext cx="10225530" cy="1475013"/>
          </a:xfrm>
        </p:spPr>
        <p:txBody>
          <a:bodyPr vert="horz" lIns="91440" tIns="45720" rIns="91440" bIns="45720" rtlCol="0" anchor="b">
            <a:noAutofit/>
          </a:bodyPr>
          <a:lstStyle/>
          <a:p>
            <a:r>
              <a:rPr lang="en-IN" sz="3200" b="1" dirty="0">
                <a:effectLst/>
                <a:latin typeface="Georgia" panose="02040502050405020303" pitchFamily="18" charset="0"/>
                <a:ea typeface="Times New Roman" panose="02020603050405020304" pitchFamily="18" charset="0"/>
              </a:rPr>
              <a:t>AROGYA VAHINI </a:t>
            </a:r>
            <a:r>
              <a:rPr lang="en-IN" sz="3200" dirty="0">
                <a:effectLst/>
                <a:latin typeface="Georgia" panose="02040502050405020303" pitchFamily="18" charset="0"/>
                <a:ea typeface="Times New Roman" panose="02020603050405020304" pitchFamily="18" charset="0"/>
              </a:rPr>
              <a:t>–  </a:t>
            </a:r>
            <a:br>
              <a:rPr lang="en-IN" sz="3200" dirty="0">
                <a:effectLst/>
                <a:latin typeface="Georgia" panose="02040502050405020303" pitchFamily="18" charset="0"/>
                <a:ea typeface="Times New Roman" panose="02020603050405020304" pitchFamily="18" charset="0"/>
              </a:rPr>
            </a:br>
            <a:r>
              <a:rPr lang="en-IN" sz="3200" dirty="0">
                <a:effectLst/>
                <a:latin typeface="Georgia" panose="02040502050405020303" pitchFamily="18" charset="0"/>
                <a:ea typeface="Times New Roman" panose="02020603050405020304" pitchFamily="18" charset="0"/>
              </a:rPr>
              <a:t>A mobile van primarily for health check-ups at rural areas by Karnataka Cancer Therapy and Research Institute. Specifically to help early detection of Cancer so that treatment and recovery is faster. Project cost estimated about 120 lakhs </a:t>
            </a:r>
            <a:br>
              <a:rPr lang="en-IN" sz="3200" dirty="0">
                <a:effectLst/>
                <a:latin typeface="Georgia" panose="02040502050405020303" pitchFamily="18" charset="0"/>
                <a:ea typeface="Times New Roman" panose="02020603050405020304" pitchFamily="18" charset="0"/>
              </a:rPr>
            </a:br>
            <a:br>
              <a:rPr lang="en-US" sz="3200" cap="all" dirty="0">
                <a:solidFill>
                  <a:schemeClr val="tx1"/>
                </a:solidFill>
                <a:latin typeface="Georgia" panose="02040502050405020303" pitchFamily="18" charset="0"/>
              </a:rPr>
            </a:br>
            <a:r>
              <a:rPr lang="en-US" sz="3200" cap="all" dirty="0">
                <a:solidFill>
                  <a:schemeClr val="tx1"/>
                </a:solidFill>
                <a:latin typeface="Georgia" panose="02040502050405020303" pitchFamily="18" charset="0"/>
              </a:rPr>
              <a:t> </a:t>
            </a:r>
          </a:p>
        </p:txBody>
      </p:sp>
      <p:pic>
        <p:nvPicPr>
          <p:cNvPr id="25" name="Picture 24" descr="A picture containing circle, logo, symbol, graphics&#10;&#10;Description automatically generated">
            <a:extLst>
              <a:ext uri="{FF2B5EF4-FFF2-40B4-BE49-F238E27FC236}">
                <a16:creationId xmlns:a16="http://schemas.microsoft.com/office/drawing/2014/main" id="{44D46D8C-8070-5675-D8C8-92F2C53C7B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17620" cy="1917620"/>
          </a:xfrm>
          <a:prstGeom prst="rect">
            <a:avLst/>
          </a:prstGeom>
        </p:spPr>
      </p:pic>
    </p:spTree>
    <p:extLst>
      <p:ext uri="{BB962C8B-B14F-4D97-AF65-F5344CB8AC3E}">
        <p14:creationId xmlns:p14="http://schemas.microsoft.com/office/powerpoint/2010/main" val="322125335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33" name="Rectangle 32">
            <a:extLst>
              <a:ext uri="{FF2B5EF4-FFF2-40B4-BE49-F238E27FC236}">
                <a16:creationId xmlns:a16="http://schemas.microsoft.com/office/drawing/2014/main" id="{6B695AA2-4B70-477F-AF90-536B720A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Open doors">
            <a:extLst>
              <a:ext uri="{FF2B5EF4-FFF2-40B4-BE49-F238E27FC236}">
                <a16:creationId xmlns:a16="http://schemas.microsoft.com/office/drawing/2014/main" id="{208BEA86-DAB4-F5EA-5375-D8D932C3ED83}"/>
              </a:ext>
            </a:extLst>
          </p:cNvPr>
          <p:cNvPicPr>
            <a:picLocks noChangeAspect="1"/>
          </p:cNvPicPr>
          <p:nvPr/>
        </p:nvPicPr>
        <p:blipFill rotWithShape="1">
          <a:blip r:embed="rId2">
            <a:alphaModFix amt="40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355EFEBC-44AA-6665-26CD-3C83FB1DCBF1}"/>
              </a:ext>
            </a:extLst>
          </p:cNvPr>
          <p:cNvSpPr>
            <a:spLocks noGrp="1"/>
          </p:cNvSpPr>
          <p:nvPr>
            <p:ph type="title"/>
          </p:nvPr>
        </p:nvSpPr>
        <p:spPr>
          <a:xfrm>
            <a:off x="1743203" y="5382977"/>
            <a:ext cx="10225530" cy="1475013"/>
          </a:xfrm>
        </p:spPr>
        <p:txBody>
          <a:bodyPr vert="horz" lIns="91440" tIns="45720" rIns="91440" bIns="45720" rtlCol="0" anchor="b">
            <a:noAutofit/>
          </a:bodyPr>
          <a:lstStyle/>
          <a:p>
            <a:r>
              <a:rPr lang="en-IN" sz="2800" b="1" dirty="0">
                <a:solidFill>
                  <a:schemeClr val="tx1"/>
                </a:solidFill>
                <a:effectLst/>
                <a:latin typeface="Georgia" panose="02040502050405020303" pitchFamily="18" charset="0"/>
                <a:ea typeface="Times New Roman" panose="02020603050405020304" pitchFamily="18" charset="0"/>
              </a:rPr>
              <a:t>SHALBY KNEE SURGERIES – </a:t>
            </a:r>
            <a:br>
              <a:rPr lang="en-IN" sz="2800" b="1" dirty="0">
                <a:solidFill>
                  <a:schemeClr val="tx1"/>
                </a:solidFill>
                <a:effectLst/>
                <a:latin typeface="Georgia" panose="02040502050405020303" pitchFamily="18" charset="0"/>
                <a:ea typeface="Times New Roman" panose="02020603050405020304" pitchFamily="18" charset="0"/>
              </a:rPr>
            </a:br>
            <a:r>
              <a:rPr lang="en-IN" sz="2800" dirty="0">
                <a:solidFill>
                  <a:schemeClr val="tx1"/>
                </a:solidFill>
                <a:effectLst/>
                <a:latin typeface="Georgia" panose="02040502050405020303" pitchFamily="18" charset="0"/>
                <a:ea typeface="Times New Roman" panose="02020603050405020304" pitchFamily="18" charset="0"/>
              </a:rPr>
              <a:t>Rotary club Hubli has entered into a Memorandum of Understanding with </a:t>
            </a:r>
            <a:r>
              <a:rPr lang="en-IN" sz="2800" dirty="0" err="1">
                <a:solidFill>
                  <a:schemeClr val="tx1"/>
                </a:solidFill>
                <a:effectLst/>
                <a:latin typeface="Georgia" panose="02040502050405020303" pitchFamily="18" charset="0"/>
                <a:ea typeface="Times New Roman" panose="02020603050405020304" pitchFamily="18" charset="0"/>
              </a:rPr>
              <a:t>Shalby</a:t>
            </a:r>
            <a:r>
              <a:rPr lang="en-IN" sz="2800" dirty="0">
                <a:solidFill>
                  <a:schemeClr val="tx1"/>
                </a:solidFill>
                <a:effectLst/>
                <a:latin typeface="Georgia" panose="02040502050405020303" pitchFamily="18" charset="0"/>
                <a:ea typeface="Times New Roman" panose="02020603050405020304" pitchFamily="18" charset="0"/>
              </a:rPr>
              <a:t> Hospitals Ahmedabad. </a:t>
            </a:r>
            <a:br>
              <a:rPr lang="en-IN" sz="2800" dirty="0">
                <a:solidFill>
                  <a:schemeClr val="tx1"/>
                </a:solidFill>
                <a:effectLst/>
                <a:latin typeface="Georgia" panose="02040502050405020303" pitchFamily="18" charset="0"/>
                <a:ea typeface="Times New Roman" panose="02020603050405020304" pitchFamily="18" charset="0"/>
              </a:rPr>
            </a:br>
            <a:r>
              <a:rPr lang="en-IN" sz="2800" dirty="0">
                <a:solidFill>
                  <a:schemeClr val="tx1"/>
                </a:solidFill>
                <a:effectLst/>
                <a:latin typeface="Georgia" panose="02040502050405020303" pitchFamily="18" charset="0"/>
                <a:ea typeface="Times New Roman" panose="02020603050405020304" pitchFamily="18" charset="0"/>
              </a:rPr>
              <a:t> </a:t>
            </a:r>
            <a:br>
              <a:rPr lang="en-IN" sz="2800" dirty="0">
                <a:solidFill>
                  <a:schemeClr val="tx1"/>
                </a:solidFill>
                <a:effectLst/>
                <a:latin typeface="Georgia" panose="02040502050405020303" pitchFamily="18" charset="0"/>
                <a:ea typeface="Times New Roman" panose="02020603050405020304" pitchFamily="18" charset="0"/>
              </a:rPr>
            </a:br>
            <a:r>
              <a:rPr lang="en-IN" sz="2800" dirty="0">
                <a:solidFill>
                  <a:schemeClr val="tx1"/>
                </a:solidFill>
                <a:effectLst/>
                <a:latin typeface="Georgia" panose="02040502050405020303" pitchFamily="18" charset="0"/>
                <a:ea typeface="Times New Roman" panose="02020603050405020304" pitchFamily="18" charset="0"/>
              </a:rPr>
              <a:t>They have agreed to conduct check-up camps in Hubli and  identify the Patients who have to undergo surgery . Subsequently the interested patients who approach the club for surgery, the Club based on MOU will send the patients in batches of 5-10 for undergoing the surgery. </a:t>
            </a:r>
            <a:br>
              <a:rPr lang="en-IN" sz="2800" dirty="0">
                <a:solidFill>
                  <a:schemeClr val="tx1"/>
                </a:solidFill>
                <a:effectLst/>
                <a:latin typeface="Georgia" panose="02040502050405020303" pitchFamily="18" charset="0"/>
                <a:ea typeface="Times New Roman" panose="02020603050405020304" pitchFamily="18" charset="0"/>
              </a:rPr>
            </a:br>
            <a:br>
              <a:rPr lang="en-IN" sz="2800" dirty="0">
                <a:solidFill>
                  <a:schemeClr val="tx1"/>
                </a:solidFill>
                <a:effectLst/>
                <a:latin typeface="Georgia" panose="02040502050405020303" pitchFamily="18" charset="0"/>
                <a:ea typeface="Times New Roman" panose="02020603050405020304" pitchFamily="18" charset="0"/>
              </a:rPr>
            </a:br>
            <a:r>
              <a:rPr lang="en-IN" sz="2800" dirty="0">
                <a:solidFill>
                  <a:schemeClr val="tx1"/>
                </a:solidFill>
                <a:effectLst/>
                <a:latin typeface="Georgia" panose="02040502050405020303" pitchFamily="18" charset="0"/>
                <a:ea typeface="Times New Roman" panose="02020603050405020304" pitchFamily="18" charset="0"/>
              </a:rPr>
              <a:t>Though the surgery costs about Rs 2.5 lakhs , the cost to be borne by the patients will only be Rs 1.50 lakhs. Estimated patients to be treated under this scheme is about 100 nos. </a:t>
            </a:r>
            <a:br>
              <a:rPr lang="en-IN" sz="2800" dirty="0">
                <a:solidFill>
                  <a:schemeClr val="tx1"/>
                </a:solidFill>
                <a:effectLst/>
                <a:latin typeface="Georgia" panose="02040502050405020303" pitchFamily="18" charset="0"/>
                <a:ea typeface="Times New Roman" panose="02020603050405020304" pitchFamily="18" charset="0"/>
              </a:rPr>
            </a:br>
            <a:endParaRPr lang="en-US" sz="2800" cap="all" dirty="0">
              <a:solidFill>
                <a:schemeClr val="tx1"/>
              </a:solidFill>
              <a:latin typeface="Georgia" panose="02040502050405020303" pitchFamily="18" charset="0"/>
            </a:endParaRPr>
          </a:p>
        </p:txBody>
      </p:sp>
      <p:pic>
        <p:nvPicPr>
          <p:cNvPr id="4" name="Picture 3" descr="A picture containing circle, logo, symbol, graphics&#10;&#10;Description automatically generated">
            <a:extLst>
              <a:ext uri="{FF2B5EF4-FFF2-40B4-BE49-F238E27FC236}">
                <a16:creationId xmlns:a16="http://schemas.microsoft.com/office/drawing/2014/main" id="{E12A3DD2-B348-2179-02A6-52692AD46E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17620" cy="1917620"/>
          </a:xfrm>
          <a:prstGeom prst="rect">
            <a:avLst/>
          </a:prstGeom>
        </p:spPr>
      </p:pic>
    </p:spTree>
    <p:extLst>
      <p:ext uri="{BB962C8B-B14F-4D97-AF65-F5344CB8AC3E}">
        <p14:creationId xmlns:p14="http://schemas.microsoft.com/office/powerpoint/2010/main" val="402484522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Assorted school supplies">
            <a:extLst>
              <a:ext uri="{FF2B5EF4-FFF2-40B4-BE49-F238E27FC236}">
                <a16:creationId xmlns:a16="http://schemas.microsoft.com/office/drawing/2014/main" id="{5E07770D-50D8-8EEC-A007-C814B3E814D5}"/>
              </a:ext>
            </a:extLst>
          </p:cNvPr>
          <p:cNvPicPr>
            <a:picLocks noChangeAspect="1"/>
          </p:cNvPicPr>
          <p:nvPr/>
        </p:nvPicPr>
        <p:blipFill rotWithShape="1">
          <a:blip r:embed="rId2"/>
          <a:srcRect t="15730"/>
          <a:stretch/>
        </p:blipFill>
        <p:spPr>
          <a:xfrm>
            <a:off x="3" y="-31"/>
            <a:ext cx="12191997" cy="6858022"/>
          </a:xfrm>
          <a:prstGeom prst="rect">
            <a:avLst/>
          </a:prstGeom>
        </p:spPr>
      </p:pic>
      <p:sp>
        <p:nvSpPr>
          <p:cNvPr id="17" name="Rectangle 16">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397938" y="1397930"/>
            <a:ext cx="6858003" cy="4062128"/>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37374" y="1100316"/>
            <a:ext cx="6858003" cy="4657347"/>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9E66D5-4B09-BAC6-DB49-ED518AA31A2D}"/>
              </a:ext>
            </a:extLst>
          </p:cNvPr>
          <p:cNvSpPr>
            <a:spLocks noGrp="1"/>
          </p:cNvSpPr>
          <p:nvPr>
            <p:ph type="title"/>
          </p:nvPr>
        </p:nvSpPr>
        <p:spPr>
          <a:xfrm>
            <a:off x="6096006" y="643467"/>
            <a:ext cx="5452529" cy="3569242"/>
          </a:xfrm>
        </p:spPr>
        <p:txBody>
          <a:bodyPr vert="horz" lIns="91440" tIns="45720" rIns="91440" bIns="45720" rtlCol="0" anchor="t">
            <a:normAutofit/>
          </a:bodyPr>
          <a:lstStyle/>
          <a:p>
            <a:pPr algn="r"/>
            <a:r>
              <a:rPr lang="en-US" sz="4800" cap="all" dirty="0">
                <a:solidFill>
                  <a:schemeClr val="bg1"/>
                </a:solidFill>
              </a:rPr>
              <a:t> </a:t>
            </a:r>
          </a:p>
        </p:txBody>
      </p:sp>
      <p:sp>
        <p:nvSpPr>
          <p:cNvPr id="6" name="TextBox 5">
            <a:extLst>
              <a:ext uri="{FF2B5EF4-FFF2-40B4-BE49-F238E27FC236}">
                <a16:creationId xmlns:a16="http://schemas.microsoft.com/office/drawing/2014/main" id="{60BDDA31-CC93-1CE6-67E2-FF7E5C9744C1}"/>
              </a:ext>
            </a:extLst>
          </p:cNvPr>
          <p:cNvSpPr txBox="1"/>
          <p:nvPr/>
        </p:nvSpPr>
        <p:spPr>
          <a:xfrm>
            <a:off x="1876510" y="204862"/>
            <a:ext cx="9574284" cy="4893647"/>
          </a:xfrm>
          <a:prstGeom prst="rect">
            <a:avLst/>
          </a:prstGeom>
          <a:noFill/>
        </p:spPr>
        <p:txBody>
          <a:bodyPr wrap="square">
            <a:spAutoFit/>
          </a:bodyPr>
          <a:lstStyle/>
          <a:p>
            <a:r>
              <a:rPr lang="en-IN" sz="2400" b="1" dirty="0">
                <a:solidFill>
                  <a:schemeClr val="bg1"/>
                </a:solidFill>
                <a:effectLst/>
                <a:latin typeface="Georgia" panose="02040502050405020303" pitchFamily="18" charset="0"/>
                <a:ea typeface="Times New Roman" panose="02020603050405020304" pitchFamily="18" charset="0"/>
              </a:rPr>
              <a:t>HAPPY SCHOOLS</a:t>
            </a:r>
            <a:r>
              <a:rPr lang="en-IN" sz="2400" b="1" dirty="0">
                <a:solidFill>
                  <a:schemeClr val="bg1"/>
                </a:solidFill>
                <a:latin typeface="Georgia" panose="02040502050405020303" pitchFamily="18" charset="0"/>
                <a:ea typeface="Times New Roman" panose="02020603050405020304" pitchFamily="18" charset="0"/>
              </a:rPr>
              <a:t> – </a:t>
            </a:r>
          </a:p>
          <a:p>
            <a:r>
              <a:rPr lang="en-IN" sz="2400" dirty="0">
                <a:solidFill>
                  <a:schemeClr val="bg1"/>
                </a:solidFill>
                <a:effectLst/>
                <a:latin typeface="Georgia" panose="02040502050405020303" pitchFamily="18" charset="0"/>
                <a:ea typeface="Times New Roman" panose="02020603050405020304" pitchFamily="18" charset="0"/>
              </a:rPr>
              <a:t>Rotary club of Hubli, has already improved the infrastructure of almost 7 schools (Govt Schools) wherein the basic facilities, like toilet -separately for boys and girls-are provided, Hand wash facilities, clean drinking water, desks, clean environment, fully painted, compounded premises are provided.</a:t>
            </a:r>
          </a:p>
          <a:p>
            <a:r>
              <a:rPr lang="en-IN" sz="2400" dirty="0">
                <a:solidFill>
                  <a:schemeClr val="bg1"/>
                </a:solidFill>
                <a:effectLst/>
                <a:latin typeface="Georgia" panose="02040502050405020303" pitchFamily="18" charset="0"/>
                <a:ea typeface="Times New Roman" panose="02020603050405020304" pitchFamily="18" charset="0"/>
              </a:rPr>
              <a:t> </a:t>
            </a:r>
          </a:p>
          <a:p>
            <a:r>
              <a:rPr lang="en-IN" sz="2400" dirty="0">
                <a:solidFill>
                  <a:schemeClr val="bg1"/>
                </a:solidFill>
                <a:effectLst/>
                <a:latin typeface="Georgia" panose="02040502050405020303" pitchFamily="18" charset="0"/>
                <a:ea typeface="Times New Roman" panose="02020603050405020304" pitchFamily="18" charset="0"/>
              </a:rPr>
              <a:t>Along with the infrastructure the teachers are provided with the green boards and Audio-Visual teaching facilities. </a:t>
            </a:r>
          </a:p>
          <a:p>
            <a:endParaRPr lang="en-IN" sz="2400" dirty="0">
              <a:solidFill>
                <a:schemeClr val="bg1"/>
              </a:solidFill>
              <a:effectLst/>
              <a:latin typeface="Georgia" panose="02040502050405020303" pitchFamily="18" charset="0"/>
              <a:ea typeface="Times New Roman" panose="02020603050405020304" pitchFamily="18" charset="0"/>
            </a:endParaRPr>
          </a:p>
          <a:p>
            <a:r>
              <a:rPr lang="en-IN" sz="2400" dirty="0">
                <a:solidFill>
                  <a:schemeClr val="bg1"/>
                </a:solidFill>
                <a:effectLst/>
                <a:latin typeface="Georgia" panose="02040502050405020303" pitchFamily="18" charset="0"/>
                <a:ea typeface="Times New Roman" panose="02020603050405020304" pitchFamily="18" charset="0"/>
              </a:rPr>
              <a:t>During the year 23-24 it is proposed to take up at least three schools for converting them into HAPPY SCHOOLs so that the children of underprivileged are given equal opportunities to learn.</a:t>
            </a:r>
          </a:p>
        </p:txBody>
      </p:sp>
      <p:pic>
        <p:nvPicPr>
          <p:cNvPr id="7" name="Picture 6" descr="A picture containing circle, logo, symbol, graphics&#10;&#10;Description automatically generated">
            <a:extLst>
              <a:ext uri="{FF2B5EF4-FFF2-40B4-BE49-F238E27FC236}">
                <a16:creationId xmlns:a16="http://schemas.microsoft.com/office/drawing/2014/main" id="{5D86C0A0-097B-3C38-8C6F-44CBB76BD8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10" y="0"/>
            <a:ext cx="1917620" cy="1917620"/>
          </a:xfrm>
          <a:prstGeom prst="rect">
            <a:avLst/>
          </a:prstGeom>
        </p:spPr>
      </p:pic>
    </p:spTree>
    <p:extLst>
      <p:ext uri="{BB962C8B-B14F-4D97-AF65-F5344CB8AC3E}">
        <p14:creationId xmlns:p14="http://schemas.microsoft.com/office/powerpoint/2010/main" val="1802380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Mountain scenery with tea fields">
            <a:extLst>
              <a:ext uri="{FF2B5EF4-FFF2-40B4-BE49-F238E27FC236}">
                <a16:creationId xmlns:a16="http://schemas.microsoft.com/office/drawing/2014/main" id="{0A00045D-9754-6CB7-8B7B-03C7879B2DA1}"/>
              </a:ext>
            </a:extLst>
          </p:cNvPr>
          <p:cNvPicPr>
            <a:picLocks noChangeAspect="1"/>
          </p:cNvPicPr>
          <p:nvPr/>
        </p:nvPicPr>
        <p:blipFill rotWithShape="1">
          <a:blip r:embed="rId2"/>
          <a:srcRect l="8194" r="12695"/>
          <a:stretch/>
        </p:blipFill>
        <p:spPr>
          <a:xfrm>
            <a:off x="-3047" y="10"/>
            <a:ext cx="12191999" cy="6857990"/>
          </a:xfrm>
          <a:prstGeom prst="rect">
            <a:avLst/>
          </a:prstGeom>
        </p:spPr>
      </p:pic>
      <p:sp>
        <p:nvSpPr>
          <p:cNvPr id="17" name="Rectangle 16">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chemeClr val="tx2">
                  <a:alpha val="0"/>
                </a:schemeClr>
              </a:gs>
              <a:gs pos="50000">
                <a:schemeClr val="tx2">
                  <a:alpha val="35000"/>
                </a:schemeClr>
              </a:gs>
              <a:gs pos="100000">
                <a:schemeClr val="tx2">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E72C82-AB0B-863F-D688-B89C33F880BE}"/>
              </a:ext>
            </a:extLst>
          </p:cNvPr>
          <p:cNvSpPr>
            <a:spLocks noGrp="1"/>
          </p:cNvSpPr>
          <p:nvPr>
            <p:ph type="title"/>
          </p:nvPr>
        </p:nvSpPr>
        <p:spPr>
          <a:xfrm>
            <a:off x="840407" y="1516195"/>
            <a:ext cx="10905059" cy="3330353"/>
          </a:xfrm>
          <a:effectLst>
            <a:outerShdw blurRad="50800" dist="38100" dir="2700000" algn="tl" rotWithShape="0">
              <a:prstClr val="black">
                <a:alpha val="40000"/>
              </a:prstClr>
            </a:outerShdw>
          </a:effectLst>
        </p:spPr>
        <p:txBody>
          <a:bodyPr vert="horz" lIns="91440" tIns="45720" rIns="91440" bIns="45720" rtlCol="0" anchor="b">
            <a:noAutofit/>
          </a:bodyPr>
          <a:lstStyle/>
          <a:p>
            <a:r>
              <a:rPr lang="en-IN" sz="2800" b="1" dirty="0">
                <a:solidFill>
                  <a:schemeClr val="tx1"/>
                </a:solidFill>
                <a:effectLst/>
                <a:latin typeface="Georgia" panose="02040502050405020303" pitchFamily="18" charset="0"/>
                <a:ea typeface="Times New Roman" panose="02020603050405020304" pitchFamily="18" charset="0"/>
              </a:rPr>
              <a:t>TREE PLANTATIONS – </a:t>
            </a:r>
            <a:br>
              <a:rPr lang="en-IN" sz="2800" dirty="0">
                <a:solidFill>
                  <a:schemeClr val="tx1"/>
                </a:solidFill>
                <a:effectLst/>
                <a:latin typeface="Georgia" panose="02040502050405020303" pitchFamily="18" charset="0"/>
                <a:ea typeface="Times New Roman" panose="02020603050405020304" pitchFamily="18" charset="0"/>
              </a:rPr>
            </a:br>
            <a:br>
              <a:rPr lang="en-IN" sz="2800" dirty="0">
                <a:solidFill>
                  <a:schemeClr val="tx1"/>
                </a:solidFill>
                <a:effectLst/>
                <a:latin typeface="Georgia" panose="02040502050405020303" pitchFamily="18" charset="0"/>
                <a:ea typeface="Times New Roman" panose="02020603050405020304" pitchFamily="18" charset="0"/>
              </a:rPr>
            </a:br>
            <a:r>
              <a:rPr lang="en-IN" sz="2800" dirty="0">
                <a:solidFill>
                  <a:schemeClr val="tx1"/>
                </a:solidFill>
                <a:effectLst/>
                <a:latin typeface="Georgia" panose="02040502050405020303" pitchFamily="18" charset="0"/>
                <a:ea typeface="Times New Roman" panose="02020603050405020304" pitchFamily="18" charset="0"/>
              </a:rPr>
              <a:t>The Club has always believed that protecting the environment is the only way forward to climate change. Towards this end it has planted about 500 plants along the Gokul road-Airport-</a:t>
            </a:r>
            <a:r>
              <a:rPr lang="en-IN" sz="2800" dirty="0" err="1">
                <a:solidFill>
                  <a:schemeClr val="tx1"/>
                </a:solidFill>
                <a:latin typeface="Georgia" panose="02040502050405020303" pitchFamily="18" charset="0"/>
                <a:ea typeface="Times New Roman" panose="02020603050405020304" pitchFamily="18" charset="0"/>
              </a:rPr>
              <a:t>T</a:t>
            </a:r>
            <a:r>
              <a:rPr lang="en-IN" sz="2800" dirty="0" err="1">
                <a:solidFill>
                  <a:schemeClr val="tx1"/>
                </a:solidFill>
                <a:effectLst/>
                <a:latin typeface="Georgia" panose="02040502050405020303" pitchFamily="18" charset="0"/>
                <a:ea typeface="Times New Roman" panose="02020603050405020304" pitchFamily="18" charset="0"/>
              </a:rPr>
              <a:t>arihal</a:t>
            </a:r>
            <a:r>
              <a:rPr lang="en-IN" sz="2800" dirty="0">
                <a:solidFill>
                  <a:schemeClr val="tx1"/>
                </a:solidFill>
                <a:effectLst/>
                <a:latin typeface="Georgia" panose="02040502050405020303" pitchFamily="18" charset="0"/>
                <a:ea typeface="Times New Roman" panose="02020603050405020304" pitchFamily="18" charset="0"/>
              </a:rPr>
              <a:t> bye-pass which have now grown tall. </a:t>
            </a:r>
            <a:br>
              <a:rPr lang="en-IN" sz="2800" dirty="0">
                <a:solidFill>
                  <a:schemeClr val="tx1"/>
                </a:solidFill>
                <a:effectLst/>
                <a:latin typeface="Georgia" panose="02040502050405020303" pitchFamily="18" charset="0"/>
                <a:ea typeface="Times New Roman" panose="02020603050405020304" pitchFamily="18" charset="0"/>
              </a:rPr>
            </a:br>
            <a:br>
              <a:rPr lang="en-IN" sz="2800" dirty="0">
                <a:solidFill>
                  <a:schemeClr val="tx1"/>
                </a:solidFill>
                <a:effectLst/>
                <a:latin typeface="Georgia" panose="02040502050405020303" pitchFamily="18" charset="0"/>
                <a:ea typeface="Times New Roman" panose="02020603050405020304" pitchFamily="18" charset="0"/>
              </a:rPr>
            </a:br>
            <a:r>
              <a:rPr lang="en-IN" sz="2800" dirty="0">
                <a:solidFill>
                  <a:schemeClr val="tx1"/>
                </a:solidFill>
                <a:effectLst/>
                <a:latin typeface="Georgia" panose="02040502050405020303" pitchFamily="18" charset="0"/>
                <a:ea typeface="Times New Roman" panose="02020603050405020304" pitchFamily="18" charset="0"/>
              </a:rPr>
              <a:t>During the year 23-24, the same stretch in the median is proposed to be taken up and plantation of about 600 trees are planned. </a:t>
            </a:r>
            <a:br>
              <a:rPr lang="en-IN" sz="2800" dirty="0">
                <a:solidFill>
                  <a:schemeClr val="tx1"/>
                </a:solidFill>
                <a:effectLst/>
                <a:latin typeface="Georgia" panose="02040502050405020303" pitchFamily="18" charset="0"/>
                <a:ea typeface="Times New Roman" panose="02020603050405020304" pitchFamily="18" charset="0"/>
              </a:rPr>
            </a:br>
            <a:endParaRPr lang="en-US" sz="2800" cap="all" dirty="0">
              <a:solidFill>
                <a:schemeClr val="tx1"/>
              </a:solidFill>
              <a:latin typeface="Georgia" panose="02040502050405020303" pitchFamily="18" charset="0"/>
            </a:endParaRPr>
          </a:p>
        </p:txBody>
      </p:sp>
      <p:cxnSp>
        <p:nvCxnSpPr>
          <p:cNvPr id="19" name="Straight Connector 18">
            <a:extLst>
              <a:ext uri="{FF2B5EF4-FFF2-40B4-BE49-F238E27FC236}">
                <a16:creationId xmlns:a16="http://schemas.microsoft.com/office/drawing/2014/main" id="{34E5597F-CE67-4085-9548-E6A8036DA3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93881" y="4035362"/>
            <a:ext cx="5404237"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4" name="Picture 3" descr="A picture containing circle, logo, symbol, graphics&#10;&#10;Description automatically generated">
            <a:extLst>
              <a:ext uri="{FF2B5EF4-FFF2-40B4-BE49-F238E27FC236}">
                <a16:creationId xmlns:a16="http://schemas.microsoft.com/office/drawing/2014/main" id="{566D2643-C9F4-7AD3-69F8-22D57321D3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1332" y="4840334"/>
            <a:ext cx="1917620" cy="1917620"/>
          </a:xfrm>
          <a:prstGeom prst="rect">
            <a:avLst/>
          </a:prstGeom>
        </p:spPr>
      </p:pic>
    </p:spTree>
    <p:extLst>
      <p:ext uri="{BB962C8B-B14F-4D97-AF65-F5344CB8AC3E}">
        <p14:creationId xmlns:p14="http://schemas.microsoft.com/office/powerpoint/2010/main" val="1267646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8">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10">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12">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14">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pic>
        <p:nvPicPr>
          <p:cNvPr id="25" name="Picture 4" descr="Electronic components on a white background">
            <a:extLst>
              <a:ext uri="{FF2B5EF4-FFF2-40B4-BE49-F238E27FC236}">
                <a16:creationId xmlns:a16="http://schemas.microsoft.com/office/drawing/2014/main" id="{3718F3FB-9185-36BA-B900-7AE30EF1C406}"/>
              </a:ext>
            </a:extLst>
          </p:cNvPr>
          <p:cNvPicPr>
            <a:picLocks noChangeAspect="1"/>
          </p:cNvPicPr>
          <p:nvPr/>
        </p:nvPicPr>
        <p:blipFill rotWithShape="1">
          <a:blip r:embed="rId2"/>
          <a:srcRect b="15730"/>
          <a:stretch/>
        </p:blipFill>
        <p:spPr>
          <a:xfrm>
            <a:off x="20" y="-22"/>
            <a:ext cx="12191977" cy="6858022"/>
          </a:xfrm>
          <a:prstGeom prst="rect">
            <a:avLst/>
          </a:prstGeom>
        </p:spPr>
      </p:pic>
      <p:sp>
        <p:nvSpPr>
          <p:cNvPr id="26" name="Rectangle 16">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924426-7892-354F-900B-15E444FF619E}"/>
              </a:ext>
            </a:extLst>
          </p:cNvPr>
          <p:cNvSpPr>
            <a:spLocks noGrp="1"/>
          </p:cNvSpPr>
          <p:nvPr>
            <p:ph type="title"/>
          </p:nvPr>
        </p:nvSpPr>
        <p:spPr>
          <a:xfrm>
            <a:off x="446530" y="867056"/>
            <a:ext cx="8134774" cy="3569242"/>
          </a:xfrm>
        </p:spPr>
        <p:txBody>
          <a:bodyPr vert="horz" lIns="91440" tIns="45720" rIns="91440" bIns="45720" rtlCol="0" anchor="t">
            <a:noAutofit/>
          </a:bodyPr>
          <a:lstStyle/>
          <a:p>
            <a:r>
              <a:rPr lang="en-IN" sz="2400" b="1" dirty="0">
                <a:solidFill>
                  <a:schemeClr val="tx1"/>
                </a:solidFill>
                <a:effectLst/>
                <a:latin typeface="Georgia" panose="02040502050405020303" pitchFamily="18" charset="0"/>
                <a:ea typeface="Times New Roman" panose="02020603050405020304" pitchFamily="18" charset="0"/>
              </a:rPr>
              <a:t>VOCATIONAL TRAINING FOR UNSKILLED </a:t>
            </a:r>
            <a:r>
              <a:rPr lang="en-IN" sz="2400" dirty="0">
                <a:solidFill>
                  <a:schemeClr val="tx1"/>
                </a:solidFill>
                <a:effectLst/>
                <a:latin typeface="Georgia" panose="02040502050405020303" pitchFamily="18" charset="0"/>
                <a:ea typeface="Times New Roman" panose="02020603050405020304" pitchFamily="18" charset="0"/>
              </a:rPr>
              <a:t>- </a:t>
            </a:r>
            <a:br>
              <a:rPr lang="en-IN" sz="2400" dirty="0">
                <a:solidFill>
                  <a:schemeClr val="tx1"/>
                </a:solidFill>
                <a:effectLst/>
                <a:latin typeface="Georgia" panose="02040502050405020303" pitchFamily="18" charset="0"/>
                <a:ea typeface="Times New Roman" panose="02020603050405020304" pitchFamily="18" charset="0"/>
              </a:rPr>
            </a:br>
            <a:r>
              <a:rPr lang="en-IN" sz="2400" dirty="0">
                <a:solidFill>
                  <a:schemeClr val="tx1"/>
                </a:solidFill>
                <a:effectLst/>
                <a:latin typeface="Georgia" panose="02040502050405020303" pitchFamily="18" charset="0"/>
                <a:ea typeface="Times New Roman" panose="02020603050405020304" pitchFamily="18" charset="0"/>
              </a:rPr>
              <a:t>Training the unskilled workers in the trade for </a:t>
            </a:r>
            <a:br>
              <a:rPr lang="en-IN" sz="2400" dirty="0">
                <a:solidFill>
                  <a:schemeClr val="tx1"/>
                </a:solidFill>
                <a:effectLst/>
                <a:latin typeface="Georgia" panose="02040502050405020303" pitchFamily="18" charset="0"/>
                <a:ea typeface="Times New Roman" panose="02020603050405020304" pitchFamily="18" charset="0"/>
              </a:rPr>
            </a:br>
            <a:r>
              <a:rPr lang="en-IN" sz="2400" dirty="0">
                <a:solidFill>
                  <a:schemeClr val="tx1"/>
                </a:solidFill>
                <a:effectLst/>
                <a:latin typeface="Georgia" panose="02040502050405020303" pitchFamily="18" charset="0"/>
                <a:ea typeface="Times New Roman" panose="02020603050405020304" pitchFamily="18" charset="0"/>
              </a:rPr>
              <a:t>        1-Electrician</a:t>
            </a:r>
            <a:br>
              <a:rPr lang="en-IN" sz="2400" dirty="0">
                <a:solidFill>
                  <a:schemeClr val="tx1"/>
                </a:solidFill>
                <a:effectLst/>
                <a:latin typeface="Georgia" panose="02040502050405020303" pitchFamily="18" charset="0"/>
                <a:ea typeface="Times New Roman" panose="02020603050405020304" pitchFamily="18" charset="0"/>
              </a:rPr>
            </a:br>
            <a:r>
              <a:rPr lang="en-IN" sz="2400" dirty="0">
                <a:solidFill>
                  <a:schemeClr val="tx1"/>
                </a:solidFill>
                <a:effectLst/>
                <a:latin typeface="Georgia" panose="02040502050405020303" pitchFamily="18" charset="0"/>
                <a:ea typeface="Times New Roman" panose="02020603050405020304" pitchFamily="18" charset="0"/>
              </a:rPr>
              <a:t>        2-Plumber</a:t>
            </a:r>
            <a:br>
              <a:rPr lang="en-IN" sz="2400" dirty="0">
                <a:solidFill>
                  <a:schemeClr val="tx1"/>
                </a:solidFill>
                <a:effectLst/>
                <a:latin typeface="Georgia" panose="02040502050405020303" pitchFamily="18" charset="0"/>
                <a:ea typeface="Times New Roman" panose="02020603050405020304" pitchFamily="18" charset="0"/>
              </a:rPr>
            </a:br>
            <a:r>
              <a:rPr lang="en-IN" sz="2400" dirty="0">
                <a:solidFill>
                  <a:schemeClr val="tx1"/>
                </a:solidFill>
                <a:effectLst/>
                <a:latin typeface="Georgia" panose="02040502050405020303" pitchFamily="18" charset="0"/>
                <a:ea typeface="Times New Roman" panose="02020603050405020304" pitchFamily="18" charset="0"/>
              </a:rPr>
              <a:t>        3-Painter</a:t>
            </a:r>
            <a:br>
              <a:rPr lang="en-IN" sz="2400" dirty="0">
                <a:solidFill>
                  <a:schemeClr val="tx1"/>
                </a:solidFill>
                <a:effectLst/>
                <a:latin typeface="Georgia" panose="02040502050405020303" pitchFamily="18" charset="0"/>
                <a:ea typeface="Times New Roman" panose="02020603050405020304" pitchFamily="18" charset="0"/>
              </a:rPr>
            </a:br>
            <a:r>
              <a:rPr lang="en-IN" sz="2400" dirty="0">
                <a:solidFill>
                  <a:schemeClr val="tx1"/>
                </a:solidFill>
                <a:effectLst/>
                <a:latin typeface="Georgia" panose="02040502050405020303" pitchFamily="18" charset="0"/>
                <a:ea typeface="Times New Roman" panose="02020603050405020304" pitchFamily="18" charset="0"/>
              </a:rPr>
              <a:t>        4-Tile fitter</a:t>
            </a:r>
            <a:br>
              <a:rPr lang="en-IN" sz="2400" dirty="0">
                <a:solidFill>
                  <a:schemeClr val="tx1"/>
                </a:solidFill>
                <a:effectLst/>
                <a:latin typeface="Georgia" panose="02040502050405020303" pitchFamily="18" charset="0"/>
                <a:ea typeface="Times New Roman" panose="02020603050405020304" pitchFamily="18" charset="0"/>
              </a:rPr>
            </a:br>
            <a:r>
              <a:rPr lang="en-IN" sz="2400" dirty="0">
                <a:solidFill>
                  <a:schemeClr val="tx1"/>
                </a:solidFill>
                <a:effectLst/>
                <a:latin typeface="Georgia" panose="02040502050405020303" pitchFamily="18" charset="0"/>
                <a:ea typeface="Times New Roman" panose="02020603050405020304" pitchFamily="18" charset="0"/>
              </a:rPr>
              <a:t>        5-Tailoring/fashion design</a:t>
            </a:r>
            <a:br>
              <a:rPr lang="en-IN" sz="2400" dirty="0">
                <a:solidFill>
                  <a:schemeClr val="tx1"/>
                </a:solidFill>
                <a:effectLst/>
                <a:latin typeface="Georgia" panose="02040502050405020303" pitchFamily="18" charset="0"/>
                <a:ea typeface="Times New Roman" panose="02020603050405020304" pitchFamily="18" charset="0"/>
              </a:rPr>
            </a:br>
            <a:br>
              <a:rPr lang="en-IN" sz="2400" dirty="0">
                <a:solidFill>
                  <a:schemeClr val="tx1"/>
                </a:solidFill>
                <a:effectLst/>
                <a:latin typeface="Georgia" panose="02040502050405020303" pitchFamily="18" charset="0"/>
                <a:ea typeface="Times New Roman" panose="02020603050405020304" pitchFamily="18" charset="0"/>
              </a:rPr>
            </a:br>
            <a:r>
              <a:rPr lang="en-IN" sz="2400" dirty="0">
                <a:solidFill>
                  <a:schemeClr val="tx1"/>
                </a:solidFill>
                <a:effectLst/>
                <a:latin typeface="Georgia" panose="02040502050405020303" pitchFamily="18" charset="0"/>
                <a:ea typeface="Times New Roman" panose="02020603050405020304" pitchFamily="18" charset="0"/>
              </a:rPr>
              <a:t>To engage all workers through the respective trade associations for the training them in their skills,  involving the  brands in the respective trades which will benefit both the trainees and the brands to sell the products. The impact of this would be to the public and the consumers who will get the service/s of trained workers for execution of the works.</a:t>
            </a:r>
            <a:br>
              <a:rPr lang="en-IN" sz="2400" dirty="0">
                <a:solidFill>
                  <a:schemeClr val="tx1"/>
                </a:solidFill>
                <a:effectLst/>
                <a:latin typeface="Georgia" panose="02040502050405020303" pitchFamily="18" charset="0"/>
                <a:ea typeface="Times New Roman" panose="02020603050405020304" pitchFamily="18" charset="0"/>
              </a:rPr>
            </a:br>
            <a:r>
              <a:rPr lang="en-IN" sz="2400" dirty="0">
                <a:solidFill>
                  <a:schemeClr val="tx1"/>
                </a:solidFill>
                <a:effectLst/>
                <a:latin typeface="Georgia" panose="02040502050405020303" pitchFamily="18" charset="0"/>
                <a:ea typeface="Times New Roman" panose="02020603050405020304" pitchFamily="18" charset="0"/>
              </a:rPr>
              <a:t> </a:t>
            </a:r>
          </a:p>
        </p:txBody>
      </p:sp>
      <p:sp>
        <p:nvSpPr>
          <p:cNvPr id="27" name="Rectangle 18">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31935" y="1397930"/>
            <a:ext cx="6858003" cy="4062128"/>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circle, logo, symbol, graphics&#10;&#10;Description automatically generated">
            <a:extLst>
              <a:ext uri="{FF2B5EF4-FFF2-40B4-BE49-F238E27FC236}">
                <a16:creationId xmlns:a16="http://schemas.microsoft.com/office/drawing/2014/main" id="{D61518E1-A3BD-910F-E082-B59929720C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1332" y="4840334"/>
            <a:ext cx="1917620" cy="1917620"/>
          </a:xfrm>
          <a:prstGeom prst="rect">
            <a:avLst/>
          </a:prstGeom>
        </p:spPr>
      </p:pic>
    </p:spTree>
    <p:extLst>
      <p:ext uri="{BB962C8B-B14F-4D97-AF65-F5344CB8AC3E}">
        <p14:creationId xmlns:p14="http://schemas.microsoft.com/office/powerpoint/2010/main" val="2531751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32" name="Rectangle 31">
            <a:extLst>
              <a:ext uri="{FF2B5EF4-FFF2-40B4-BE49-F238E27FC236}">
                <a16:creationId xmlns:a16="http://schemas.microsoft.com/office/drawing/2014/main" id="{6B695AA2-4B70-477F-AF90-536B720A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up of shoots growing in stone cracks">
            <a:extLst>
              <a:ext uri="{FF2B5EF4-FFF2-40B4-BE49-F238E27FC236}">
                <a16:creationId xmlns:a16="http://schemas.microsoft.com/office/drawing/2014/main" id="{7D71A4CA-33F6-0290-7B50-852E98BD82AF}"/>
              </a:ext>
            </a:extLst>
          </p:cNvPr>
          <p:cNvPicPr>
            <a:picLocks noChangeAspect="1"/>
          </p:cNvPicPr>
          <p:nvPr/>
        </p:nvPicPr>
        <p:blipFill rotWithShape="1">
          <a:blip r:embed="rId2">
            <a:alphaModFix amt="40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2C7FBA46-9CA7-7483-9A24-82B8F3EE563C}"/>
              </a:ext>
            </a:extLst>
          </p:cNvPr>
          <p:cNvSpPr>
            <a:spLocks noGrp="1"/>
          </p:cNvSpPr>
          <p:nvPr>
            <p:ph type="title"/>
          </p:nvPr>
        </p:nvSpPr>
        <p:spPr>
          <a:xfrm>
            <a:off x="1854963" y="5003374"/>
            <a:ext cx="10225530" cy="1475013"/>
          </a:xfrm>
        </p:spPr>
        <p:txBody>
          <a:bodyPr vert="horz" lIns="91440" tIns="45720" rIns="91440" bIns="45720" rtlCol="0" anchor="b">
            <a:normAutofit fontScale="90000"/>
          </a:bodyPr>
          <a:lstStyle/>
          <a:p>
            <a:r>
              <a:rPr lang="en-IN" sz="3600" b="1" dirty="0">
                <a:effectLst/>
                <a:latin typeface="Georgia" panose="02040502050405020303" pitchFamily="18" charset="0"/>
                <a:ea typeface="Times New Roman" panose="02020603050405020304" pitchFamily="18" charset="0"/>
              </a:rPr>
              <a:t>ROTARACT AND INTERACT CLUBS </a:t>
            </a:r>
            <a:r>
              <a:rPr lang="en-IN" sz="3600" dirty="0">
                <a:effectLst/>
                <a:latin typeface="Georgia" panose="02040502050405020303" pitchFamily="18" charset="0"/>
                <a:ea typeface="Times New Roman" panose="02020603050405020304" pitchFamily="18" charset="0"/>
              </a:rPr>
              <a:t>– </a:t>
            </a:r>
            <a:br>
              <a:rPr lang="en-IN" sz="3600" dirty="0">
                <a:effectLst/>
                <a:latin typeface="Georgia" panose="02040502050405020303" pitchFamily="18" charset="0"/>
                <a:ea typeface="Times New Roman" panose="02020603050405020304" pitchFamily="18" charset="0"/>
              </a:rPr>
            </a:br>
            <a:br>
              <a:rPr lang="en-IN" sz="3600" dirty="0">
                <a:effectLst/>
                <a:latin typeface="Georgia" panose="02040502050405020303" pitchFamily="18" charset="0"/>
                <a:ea typeface="Times New Roman" panose="02020603050405020304" pitchFamily="18" charset="0"/>
              </a:rPr>
            </a:br>
            <a:r>
              <a:rPr lang="en-IN" sz="3100" dirty="0">
                <a:effectLst/>
                <a:latin typeface="Georgia" panose="02040502050405020303" pitchFamily="18" charset="0"/>
                <a:ea typeface="Times New Roman" panose="02020603050405020304" pitchFamily="18" charset="0"/>
              </a:rPr>
              <a:t>To build leadership qualities at an early age, Rotary has Clubs at school and college levels. Presently the Club has sponsored 2 interact and 2 </a:t>
            </a:r>
            <a:r>
              <a:rPr lang="en-IN" sz="3100" dirty="0" err="1">
                <a:effectLst/>
                <a:latin typeface="Georgia" panose="02040502050405020303" pitchFamily="18" charset="0"/>
                <a:ea typeface="Times New Roman" panose="02020603050405020304" pitchFamily="18" charset="0"/>
              </a:rPr>
              <a:t>Rotract</a:t>
            </a:r>
            <a:r>
              <a:rPr lang="en-IN" sz="3100" dirty="0">
                <a:effectLst/>
                <a:latin typeface="Georgia" panose="02040502050405020303" pitchFamily="18" charset="0"/>
                <a:ea typeface="Times New Roman" panose="02020603050405020304" pitchFamily="18" charset="0"/>
              </a:rPr>
              <a:t> Clubs. </a:t>
            </a:r>
            <a:br>
              <a:rPr lang="en-IN" sz="3100" dirty="0">
                <a:effectLst/>
                <a:latin typeface="Georgia" panose="02040502050405020303" pitchFamily="18" charset="0"/>
                <a:ea typeface="Times New Roman" panose="02020603050405020304" pitchFamily="18" charset="0"/>
              </a:rPr>
            </a:br>
            <a:br>
              <a:rPr lang="en-IN" sz="3100" dirty="0">
                <a:effectLst/>
                <a:latin typeface="Georgia" panose="02040502050405020303" pitchFamily="18" charset="0"/>
                <a:ea typeface="Times New Roman" panose="02020603050405020304" pitchFamily="18" charset="0"/>
              </a:rPr>
            </a:br>
            <a:r>
              <a:rPr lang="en-IN" sz="3100" dirty="0">
                <a:effectLst/>
                <a:latin typeface="Georgia" panose="02040502050405020303" pitchFamily="18" charset="0"/>
                <a:ea typeface="Times New Roman" panose="02020603050405020304" pitchFamily="18" charset="0"/>
              </a:rPr>
              <a:t>During the year it already has had discussions with educational institutions whereby at least 4 Interact and 4 </a:t>
            </a:r>
            <a:r>
              <a:rPr lang="en-IN" sz="3100" dirty="0" err="1">
                <a:effectLst/>
                <a:latin typeface="Georgia" panose="02040502050405020303" pitchFamily="18" charset="0"/>
                <a:ea typeface="Times New Roman" panose="02020603050405020304" pitchFamily="18" charset="0"/>
              </a:rPr>
              <a:t>Rotract</a:t>
            </a:r>
            <a:r>
              <a:rPr lang="en-IN" sz="3100" dirty="0">
                <a:effectLst/>
                <a:latin typeface="Georgia" panose="02040502050405020303" pitchFamily="18" charset="0"/>
                <a:ea typeface="Times New Roman" panose="02020603050405020304" pitchFamily="18" charset="0"/>
              </a:rPr>
              <a:t> Clubs would be newly formed and the existing ones would be rejuvenated by involving them in the activities of  the club. </a:t>
            </a:r>
          </a:p>
        </p:txBody>
      </p:sp>
      <p:pic>
        <p:nvPicPr>
          <p:cNvPr id="4" name="Picture 3" descr="A picture containing circle, logo, symbol, graphics&#10;&#10;Description automatically generated">
            <a:extLst>
              <a:ext uri="{FF2B5EF4-FFF2-40B4-BE49-F238E27FC236}">
                <a16:creationId xmlns:a16="http://schemas.microsoft.com/office/drawing/2014/main" id="{82413571-4F78-5F0C-DC94-CAADDDC17A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31" y="0"/>
            <a:ext cx="1917620" cy="1917620"/>
          </a:xfrm>
          <a:prstGeom prst="rect">
            <a:avLst/>
          </a:prstGeom>
        </p:spPr>
      </p:pic>
    </p:spTree>
    <p:extLst>
      <p:ext uri="{BB962C8B-B14F-4D97-AF65-F5344CB8AC3E}">
        <p14:creationId xmlns:p14="http://schemas.microsoft.com/office/powerpoint/2010/main" val="19406227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One in a crowd">
            <a:extLst>
              <a:ext uri="{FF2B5EF4-FFF2-40B4-BE49-F238E27FC236}">
                <a16:creationId xmlns:a16="http://schemas.microsoft.com/office/drawing/2014/main" id="{FF88C29B-08D9-0294-D773-9AD6A81B350E}"/>
              </a:ext>
            </a:extLst>
          </p:cNvPr>
          <p:cNvPicPr>
            <a:picLocks noChangeAspect="1"/>
          </p:cNvPicPr>
          <p:nvPr/>
        </p:nvPicPr>
        <p:blipFill rotWithShape="1">
          <a:blip r:embed="rId2">
            <a:alphaModFix amt="40000"/>
          </a:blip>
          <a:srcRect t="7734" b="17267"/>
          <a:stretch/>
        </p:blipFill>
        <p:spPr>
          <a:xfrm>
            <a:off x="20" y="0"/>
            <a:ext cx="12191980" cy="6857990"/>
          </a:xfrm>
          <a:prstGeom prst="rect">
            <a:avLst/>
          </a:prstGeom>
        </p:spPr>
      </p:pic>
      <p:sp>
        <p:nvSpPr>
          <p:cNvPr id="2" name="Title 1">
            <a:extLst>
              <a:ext uri="{FF2B5EF4-FFF2-40B4-BE49-F238E27FC236}">
                <a16:creationId xmlns:a16="http://schemas.microsoft.com/office/drawing/2014/main" id="{5049D10E-B72E-39EC-3BC7-23A888F02C1A}"/>
              </a:ext>
            </a:extLst>
          </p:cNvPr>
          <p:cNvSpPr>
            <a:spLocks noGrp="1"/>
          </p:cNvSpPr>
          <p:nvPr>
            <p:ph type="title"/>
          </p:nvPr>
        </p:nvSpPr>
        <p:spPr>
          <a:xfrm>
            <a:off x="1023870" y="702156"/>
            <a:ext cx="10144260" cy="1013800"/>
          </a:xfrm>
        </p:spPr>
        <p:txBody>
          <a:bodyPr vert="horz" lIns="91440" tIns="45720" rIns="91440" bIns="45720" rtlCol="0" anchor="b">
            <a:normAutofit/>
          </a:bodyPr>
          <a:lstStyle/>
          <a:p>
            <a:r>
              <a:rPr lang="en-US" sz="2800" b="0" kern="1200" cap="all">
                <a:solidFill>
                  <a:schemeClr val="tx1"/>
                </a:solidFill>
                <a:latin typeface="+mj-lt"/>
                <a:ea typeface="+mj-ea"/>
                <a:cs typeface="+mj-cs"/>
              </a:rPr>
              <a:t>   </a:t>
            </a:r>
            <a:r>
              <a:rPr lang="en-US" sz="2800" b="0" kern="1200" cap="all">
                <a:solidFill>
                  <a:schemeClr val="tx1"/>
                </a:solidFill>
                <a:effectLst/>
                <a:latin typeface="+mj-lt"/>
                <a:ea typeface="+mj-ea"/>
                <a:cs typeface="+mj-cs"/>
              </a:rPr>
              <a:t> </a:t>
            </a:r>
            <a:endParaRPr lang="en-US" sz="2800" b="0" kern="1200" cap="all">
              <a:solidFill>
                <a:schemeClr val="tx1"/>
              </a:solidFill>
              <a:latin typeface="+mj-lt"/>
              <a:ea typeface="+mj-ea"/>
              <a:cs typeface="+mj-cs"/>
            </a:endParaRPr>
          </a:p>
        </p:txBody>
      </p:sp>
      <p:sp>
        <p:nvSpPr>
          <p:cNvPr id="5" name="TextBox 4">
            <a:extLst>
              <a:ext uri="{FF2B5EF4-FFF2-40B4-BE49-F238E27FC236}">
                <a16:creationId xmlns:a16="http://schemas.microsoft.com/office/drawing/2014/main" id="{D2A62930-A744-C3AC-2DD8-CC9CE4639861}"/>
              </a:ext>
            </a:extLst>
          </p:cNvPr>
          <p:cNvSpPr txBox="1"/>
          <p:nvPr/>
        </p:nvSpPr>
        <p:spPr>
          <a:xfrm>
            <a:off x="1820525" y="761575"/>
            <a:ext cx="10566401" cy="6096425"/>
          </a:xfrm>
          <a:prstGeom prst="rect">
            <a:avLst/>
          </a:prstGeom>
        </p:spPr>
        <p:txBody>
          <a:bodyPr vert="horz" lIns="91440" tIns="45720" rIns="91440" bIns="45720" rtlCol="0" anchor="ctr">
            <a:normAutofit fontScale="70000" lnSpcReduction="20000"/>
          </a:bodyPr>
          <a:lstStyle/>
          <a:p>
            <a:r>
              <a:rPr lang="en-IN" sz="5800" dirty="0">
                <a:effectLst/>
                <a:latin typeface="Georgia" panose="02040502050405020303" pitchFamily="18" charset="0"/>
                <a:ea typeface="Times New Roman" panose="02020603050405020304" pitchFamily="18" charset="0"/>
              </a:rPr>
              <a:t>WOMEN EMPOWERMENT -  </a:t>
            </a:r>
          </a:p>
          <a:p>
            <a:endParaRPr lang="en-IN" sz="3600" dirty="0">
              <a:effectLst/>
              <a:latin typeface="Georgia" panose="02040502050405020303" pitchFamily="18" charset="0"/>
              <a:ea typeface="Times New Roman" panose="02020603050405020304" pitchFamily="18" charset="0"/>
            </a:endParaRPr>
          </a:p>
          <a:p>
            <a:r>
              <a:rPr lang="en-IN" sz="4500" dirty="0">
                <a:effectLst/>
                <a:latin typeface="Georgia" panose="02040502050405020303" pitchFamily="18" charset="0"/>
                <a:ea typeface="Times New Roman" panose="02020603050405020304" pitchFamily="18" charset="0"/>
              </a:rPr>
              <a:t>In association with a Company which manufactures Sewing Machines it is proposed to provide training to Women in fashion design, tailoring etc. </a:t>
            </a:r>
          </a:p>
          <a:p>
            <a:endParaRPr lang="en-IN" sz="4500" dirty="0">
              <a:latin typeface="Georgia" panose="02040502050405020303" pitchFamily="18" charset="0"/>
              <a:ea typeface="Times New Roman" panose="02020603050405020304" pitchFamily="18" charset="0"/>
            </a:endParaRPr>
          </a:p>
          <a:p>
            <a:r>
              <a:rPr lang="en-IN" sz="4500" dirty="0">
                <a:effectLst/>
                <a:latin typeface="Georgia" panose="02040502050405020303" pitchFamily="18" charset="0"/>
                <a:ea typeface="Times New Roman" panose="02020603050405020304" pitchFamily="18" charset="0"/>
              </a:rPr>
              <a:t>At the end of training period, these women would be provided sewing machines at a nominal cost of 2500/- and also provide guidance to stich those items which are in demand and Rotary also assists and ensures that the </a:t>
            </a:r>
            <a:r>
              <a:rPr lang="en-IN" sz="4500" dirty="0" err="1">
                <a:effectLst/>
                <a:latin typeface="Georgia" panose="02040502050405020303" pitchFamily="18" charset="0"/>
                <a:ea typeface="Times New Roman" panose="02020603050405020304" pitchFamily="18" charset="0"/>
              </a:rPr>
              <a:t>stiched</a:t>
            </a:r>
            <a:r>
              <a:rPr lang="en-IN" sz="4500" dirty="0">
                <a:effectLst/>
                <a:latin typeface="Georgia" panose="02040502050405020303" pitchFamily="18" charset="0"/>
                <a:ea typeface="Times New Roman" panose="02020603050405020304" pitchFamily="18" charset="0"/>
              </a:rPr>
              <a:t> items are sold in the market at a reasonable price. </a:t>
            </a:r>
          </a:p>
          <a:p>
            <a:endParaRPr lang="en-IN" sz="4500" dirty="0">
              <a:effectLst/>
              <a:latin typeface="Georgia" panose="02040502050405020303" pitchFamily="18" charset="0"/>
              <a:ea typeface="Times New Roman" panose="02020603050405020304" pitchFamily="18" charset="0"/>
            </a:endParaRPr>
          </a:p>
          <a:p>
            <a:r>
              <a:rPr lang="en-IN" sz="4500" dirty="0">
                <a:effectLst/>
                <a:latin typeface="Georgia" panose="02040502050405020303" pitchFamily="18" charset="0"/>
                <a:ea typeface="Times New Roman" panose="02020603050405020304" pitchFamily="18" charset="0"/>
              </a:rPr>
              <a:t>The women would be self sufficient and can also progress by acquiring new skills. </a:t>
            </a:r>
          </a:p>
        </p:txBody>
      </p:sp>
      <p:pic>
        <p:nvPicPr>
          <p:cNvPr id="6" name="Picture 5" descr="A picture containing circle, logo, symbol, graphics&#10;&#10;Description automatically generated">
            <a:extLst>
              <a:ext uri="{FF2B5EF4-FFF2-40B4-BE49-F238E27FC236}">
                <a16:creationId xmlns:a16="http://schemas.microsoft.com/office/drawing/2014/main" id="{EC93C026-38A3-A3B2-C144-D038D80820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31" y="0"/>
            <a:ext cx="1917620" cy="1917620"/>
          </a:xfrm>
          <a:prstGeom prst="rect">
            <a:avLst/>
          </a:prstGeom>
        </p:spPr>
      </p:pic>
    </p:spTree>
    <p:extLst>
      <p:ext uri="{BB962C8B-B14F-4D97-AF65-F5344CB8AC3E}">
        <p14:creationId xmlns:p14="http://schemas.microsoft.com/office/powerpoint/2010/main" val="333257082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B695AA2-4B70-477F-AF90-536B720A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holding a globe">
            <a:extLst>
              <a:ext uri="{FF2B5EF4-FFF2-40B4-BE49-F238E27FC236}">
                <a16:creationId xmlns:a16="http://schemas.microsoft.com/office/drawing/2014/main" id="{F5720E1A-555C-B636-A6FD-4B8BC2D79323}"/>
              </a:ext>
            </a:extLst>
          </p:cNvPr>
          <p:cNvPicPr>
            <a:picLocks noChangeAspect="1"/>
          </p:cNvPicPr>
          <p:nvPr/>
        </p:nvPicPr>
        <p:blipFill rotWithShape="1">
          <a:blip r:embed="rId2">
            <a:alphaModFix amt="40000"/>
          </a:blip>
          <a:srcRect b="5462"/>
          <a:stretch/>
        </p:blipFill>
        <p:spPr>
          <a:xfrm>
            <a:off x="20" y="10"/>
            <a:ext cx="12191980" cy="6857990"/>
          </a:xfrm>
          <a:prstGeom prst="rect">
            <a:avLst/>
          </a:prstGeom>
        </p:spPr>
      </p:pic>
      <p:sp>
        <p:nvSpPr>
          <p:cNvPr id="2" name="Title 1">
            <a:extLst>
              <a:ext uri="{FF2B5EF4-FFF2-40B4-BE49-F238E27FC236}">
                <a16:creationId xmlns:a16="http://schemas.microsoft.com/office/drawing/2014/main" id="{B4CDBEF3-3B6D-81A8-8969-AA3A67D7F8EC}"/>
              </a:ext>
            </a:extLst>
          </p:cNvPr>
          <p:cNvSpPr>
            <a:spLocks noGrp="1"/>
          </p:cNvSpPr>
          <p:nvPr>
            <p:ph type="ctrTitle"/>
          </p:nvPr>
        </p:nvSpPr>
        <p:spPr>
          <a:xfrm>
            <a:off x="983235" y="5044964"/>
            <a:ext cx="10225530" cy="1475013"/>
          </a:xfrm>
        </p:spPr>
        <p:txBody>
          <a:bodyPr>
            <a:noAutofit/>
          </a:bodyPr>
          <a:lstStyle/>
          <a:p>
            <a:r>
              <a:rPr lang="en-IN" sz="2200" b="1" dirty="0">
                <a:latin typeface="Georgia" panose="02040502050405020303" pitchFamily="18" charset="0"/>
              </a:rPr>
              <a:t>SCHOLARSHIPS TO MERITORIUS STUDENTS AND ECONOMICALLY BACKWARD</a:t>
            </a:r>
            <a:r>
              <a:rPr lang="en-IN" sz="2200" dirty="0">
                <a:latin typeface="Georgia" panose="02040502050405020303" pitchFamily="18" charset="0"/>
              </a:rPr>
              <a:t>: About 100 students are awarded scholarships based on their merit and economic background.</a:t>
            </a:r>
            <a:br>
              <a:rPr lang="en-IN" sz="2200" dirty="0">
                <a:latin typeface="Georgia" panose="02040502050405020303" pitchFamily="18" charset="0"/>
              </a:rPr>
            </a:br>
            <a:r>
              <a:rPr lang="en-IN" sz="2200" dirty="0">
                <a:latin typeface="Georgia" panose="02040502050405020303" pitchFamily="18" charset="0"/>
              </a:rPr>
              <a:t> </a:t>
            </a:r>
            <a:br>
              <a:rPr lang="en-IN" sz="2200" dirty="0">
                <a:latin typeface="Georgia" panose="02040502050405020303" pitchFamily="18" charset="0"/>
              </a:rPr>
            </a:br>
            <a:r>
              <a:rPr lang="en-IN" sz="2200" b="1" dirty="0">
                <a:latin typeface="Georgia" panose="02040502050405020303" pitchFamily="18" charset="0"/>
              </a:rPr>
              <a:t>BLOOD DONATIONS</a:t>
            </a:r>
            <a:r>
              <a:rPr lang="en-IN" sz="2200" dirty="0">
                <a:latin typeface="Georgia" panose="02040502050405020303" pitchFamily="18" charset="0"/>
              </a:rPr>
              <a:t>: About 1000 units of Blood is proposed to be collected and donated to the Blood Banks. To hold 2 camps every month at the premises of the donors. </a:t>
            </a:r>
            <a:br>
              <a:rPr lang="en-IN" sz="2200" dirty="0">
                <a:latin typeface="Georgia" panose="02040502050405020303" pitchFamily="18" charset="0"/>
              </a:rPr>
            </a:br>
            <a:r>
              <a:rPr lang="en-IN" sz="2200" dirty="0">
                <a:latin typeface="Georgia" panose="02040502050405020303" pitchFamily="18" charset="0"/>
              </a:rPr>
              <a:t> </a:t>
            </a:r>
            <a:br>
              <a:rPr lang="en-IN" sz="2200" dirty="0">
                <a:latin typeface="Georgia" panose="02040502050405020303" pitchFamily="18" charset="0"/>
              </a:rPr>
            </a:br>
            <a:r>
              <a:rPr lang="en-IN" sz="2200" b="1" dirty="0">
                <a:latin typeface="Georgia" panose="02040502050405020303" pitchFamily="18" charset="0"/>
              </a:rPr>
              <a:t>DENTAL CHECK UP</a:t>
            </a:r>
            <a:r>
              <a:rPr lang="en-IN" sz="2200" dirty="0">
                <a:latin typeface="Georgia" panose="02040502050405020303" pitchFamily="18" charset="0"/>
              </a:rPr>
              <a:t>: About 5000 students will be benefitted, from the dental check-up camps to be conducted throughout the year.</a:t>
            </a:r>
            <a:br>
              <a:rPr lang="en-IN" sz="2200" dirty="0">
                <a:latin typeface="Georgia" panose="02040502050405020303" pitchFamily="18" charset="0"/>
              </a:rPr>
            </a:br>
            <a:r>
              <a:rPr lang="en-IN" sz="2200" dirty="0">
                <a:latin typeface="Georgia" panose="02040502050405020303" pitchFamily="18" charset="0"/>
              </a:rPr>
              <a:t> </a:t>
            </a:r>
            <a:br>
              <a:rPr lang="en-IN" sz="2200" dirty="0">
                <a:latin typeface="Georgia" panose="02040502050405020303" pitchFamily="18" charset="0"/>
              </a:rPr>
            </a:br>
            <a:r>
              <a:rPr lang="en-IN" sz="2200" b="1" dirty="0">
                <a:latin typeface="Georgia" panose="02040502050405020303" pitchFamily="18" charset="0"/>
              </a:rPr>
              <a:t>EYE CHECK </a:t>
            </a:r>
            <a:r>
              <a:rPr lang="en-IN" sz="2200" b="1" dirty="0" err="1">
                <a:latin typeface="Georgia" panose="02040502050405020303" pitchFamily="18" charset="0"/>
              </a:rPr>
              <a:t>UP:</a:t>
            </a:r>
            <a:r>
              <a:rPr lang="en-IN" sz="2200" dirty="0" err="1">
                <a:latin typeface="Georgia" panose="02040502050405020303" pitchFamily="18" charset="0"/>
              </a:rPr>
              <a:t>About</a:t>
            </a:r>
            <a:r>
              <a:rPr lang="en-IN" sz="2200" dirty="0">
                <a:latin typeface="Georgia" panose="02040502050405020303" pitchFamily="18" charset="0"/>
              </a:rPr>
              <a:t> 5000 students will be benefitted, from the eye check-up camps to be conducted throughout the year.</a:t>
            </a:r>
            <a:br>
              <a:rPr lang="en-IN" sz="2200" dirty="0">
                <a:latin typeface="Georgia" panose="02040502050405020303" pitchFamily="18" charset="0"/>
              </a:rPr>
            </a:br>
            <a:r>
              <a:rPr lang="en-IN" sz="2200" dirty="0">
                <a:latin typeface="Georgia" panose="02040502050405020303" pitchFamily="18" charset="0"/>
              </a:rPr>
              <a:t> </a:t>
            </a:r>
            <a:br>
              <a:rPr lang="en-IN" sz="2200" dirty="0">
                <a:latin typeface="Georgia" panose="02040502050405020303" pitchFamily="18" charset="0"/>
              </a:rPr>
            </a:br>
            <a:r>
              <a:rPr lang="en-IN" sz="2200" b="1" dirty="0">
                <a:latin typeface="Georgia" panose="02040502050405020303" pitchFamily="18" charset="0"/>
              </a:rPr>
              <a:t>ADULT LITERACY</a:t>
            </a:r>
            <a:r>
              <a:rPr lang="en-IN" sz="2200" dirty="0">
                <a:latin typeface="Georgia" panose="02040502050405020303" pitchFamily="18" charset="0"/>
              </a:rPr>
              <a:t>: The students of schools and colleges would be counselled and trained to teach the adults in their </a:t>
            </a:r>
            <a:r>
              <a:rPr lang="en-IN" sz="2200" dirty="0" err="1">
                <a:latin typeface="Georgia" panose="02040502050405020303" pitchFamily="18" charset="0"/>
              </a:rPr>
              <a:t>localities.Target</a:t>
            </a:r>
            <a:r>
              <a:rPr lang="en-IN" sz="2200" dirty="0">
                <a:latin typeface="Georgia" panose="02040502050405020303" pitchFamily="18" charset="0"/>
              </a:rPr>
              <a:t> about 1000 students to teach 1000 adults. In addition, community- based literacy programme for adults will be organised. </a:t>
            </a:r>
          </a:p>
        </p:txBody>
      </p:sp>
      <p:pic>
        <p:nvPicPr>
          <p:cNvPr id="6" name="Picture 5" descr="A picture containing circle, logo, symbol, graphics&#10;&#10;Description automatically generated">
            <a:extLst>
              <a:ext uri="{FF2B5EF4-FFF2-40B4-BE49-F238E27FC236}">
                <a16:creationId xmlns:a16="http://schemas.microsoft.com/office/drawing/2014/main" id="{6D2FEB44-B1AE-CAEE-39FB-5FA551E622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4070" y="5320070"/>
            <a:ext cx="1537930" cy="1537930"/>
          </a:xfrm>
          <a:prstGeom prst="rect">
            <a:avLst/>
          </a:prstGeom>
        </p:spPr>
      </p:pic>
    </p:spTree>
    <p:extLst>
      <p:ext uri="{BB962C8B-B14F-4D97-AF65-F5344CB8AC3E}">
        <p14:creationId xmlns:p14="http://schemas.microsoft.com/office/powerpoint/2010/main" val="303396305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DividendVTI">
  <a:themeElements>
    <a:clrScheme name="AnalogousFromDarkSeedLeftStep">
      <a:dk1>
        <a:srgbClr val="000000"/>
      </a:dk1>
      <a:lt1>
        <a:srgbClr val="FFFFFF"/>
      </a:lt1>
      <a:dk2>
        <a:srgbClr val="412E24"/>
      </a:dk2>
      <a:lt2>
        <a:srgbClr val="E7E2E8"/>
      </a:lt2>
      <a:accent1>
        <a:srgbClr val="5BB346"/>
      </a:accent1>
      <a:accent2>
        <a:srgbClr val="80AD39"/>
      </a:accent2>
      <a:accent3>
        <a:srgbClr val="A7A441"/>
      </a:accent3>
      <a:accent4>
        <a:srgbClr val="B17D3B"/>
      </a:accent4>
      <a:accent5>
        <a:srgbClr val="C35E4D"/>
      </a:accent5>
      <a:accent6>
        <a:srgbClr val="B13B5B"/>
      </a:accent6>
      <a:hlink>
        <a:srgbClr val="BF673F"/>
      </a:hlink>
      <a:folHlink>
        <a:srgbClr val="7F7F7F"/>
      </a:folHlink>
    </a:clrScheme>
    <a:fontScheme name="Dividend">
      <a:majorFont>
        <a:latin typeface="Arial Nova Ligh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ova Ligh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TotalTime>53</TotalTime>
  <Words>793</Words>
  <Application>Microsoft Office PowerPoint</Application>
  <PresentationFormat>Widescreen</PresentationFormat>
  <Paragraphs>23</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 Nova Light</vt:lpstr>
      <vt:lpstr>Georgia</vt:lpstr>
      <vt:lpstr>Lucida Calligraphy</vt:lpstr>
      <vt:lpstr>Wingdings 2</vt:lpstr>
      <vt:lpstr>DividendVTI</vt:lpstr>
      <vt:lpstr>  Roadmap for the year 2022 -23 Rotary Club , Hubli  </vt:lpstr>
      <vt:lpstr>AROGYA VAHINI –   A mobile van primarily for health check-ups at rural areas by Karnataka Cancer Therapy and Research Institute. Specifically to help early detection of Cancer so that treatment and recovery is faster. Project cost estimated about 120 lakhs    </vt:lpstr>
      <vt:lpstr>SHALBY KNEE SURGERIES –  Rotary club Hubli has entered into a Memorandum of Understanding with Shalby Hospitals Ahmedabad.    They have agreed to conduct check-up camps in Hubli and  identify the Patients who have to undergo surgery . Subsequently the interested patients who approach the club for surgery, the Club based on MOU will send the patients in batches of 5-10 for undergoing the surgery.   Though the surgery costs about Rs 2.5 lakhs , the cost to be borne by the patients will only be Rs 1.50 lakhs. Estimated patients to be treated under this scheme is about 100 nos.  </vt:lpstr>
      <vt:lpstr> </vt:lpstr>
      <vt:lpstr>TREE PLANTATIONS –   The Club has always believed that protecting the environment is the only way forward to climate change. Towards this end it has planted about 500 plants along the Gokul road-Airport-Tarihal bye-pass which have now grown tall.   During the year 23-24, the same stretch in the median is proposed to be taken up and plantation of about 600 trees are planned.  </vt:lpstr>
      <vt:lpstr>VOCATIONAL TRAINING FOR UNSKILLED -  Training the unskilled workers in the trade for          1-Electrician         2-Plumber         3-Painter         4-Tile fitter         5-Tailoring/fashion design  To engage all workers through the respective trade associations for the training them in their skills,  involving the  brands in the respective trades which will benefit both the trainees and the brands to sell the products. The impact of this would be to the public and the consumers who will get the service/s of trained workers for execution of the works.  </vt:lpstr>
      <vt:lpstr>ROTARACT AND INTERACT CLUBS –   To build leadership qualities at an early age, Rotary has Clubs at school and college levels. Presently the Club has sponsored 2 interact and 2 Rotract Clubs.   During the year it already has had discussions with educational institutions whereby at least 4 Interact and 4 Rotract Clubs would be newly formed and the existing ones would be rejuvenated by involving them in the activities of  the club. </vt:lpstr>
      <vt:lpstr>    </vt:lpstr>
      <vt:lpstr>SCHOLARSHIPS TO MERITORIUS STUDENTS AND ECONOMICALLY BACKWARD: About 100 students are awarded scholarships based on their merit and economic background.   BLOOD DONATIONS: About 1000 units of Blood is proposed to be collected and donated to the Blood Banks. To hold 2 camps every month at the premises of the donors.    DENTAL CHECK UP: About 5000 students will be benefitted, from the dental check-up camps to be conducted throughout the year.   EYE CHECK UP:About 5000 students will be benefitted, from the eye check-up camps to be conducted throughout the year.   ADULT LITERACY: The students of schools and colleges would be counselled and trained to teach the adults in their localities.Target about 1000 students to teach 1000 adults. In addition, community- based literacy programme for adults will be organised.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Roadmap for the year 2022 -23 Rotary Club , Hubli  </dc:title>
  <dc:creator>Vishal N</dc:creator>
  <cp:lastModifiedBy>Vishal N</cp:lastModifiedBy>
  <cp:revision>2</cp:revision>
  <dcterms:created xsi:type="dcterms:W3CDTF">2023-06-29T07:29:55Z</dcterms:created>
  <dcterms:modified xsi:type="dcterms:W3CDTF">2023-06-29T08:25:15Z</dcterms:modified>
</cp:coreProperties>
</file>